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7" r:id="rId1"/>
  </p:sldMasterIdLst>
  <p:notesMasterIdLst>
    <p:notesMasterId r:id="rId17"/>
  </p:notesMasterIdLst>
  <p:sldIdLst>
    <p:sldId id="270" r:id="rId2"/>
    <p:sldId id="268" r:id="rId3"/>
    <p:sldId id="256" r:id="rId4"/>
    <p:sldId id="257" r:id="rId5"/>
    <p:sldId id="258" r:id="rId6"/>
    <p:sldId id="259" r:id="rId7"/>
    <p:sldId id="260" r:id="rId8"/>
    <p:sldId id="261" r:id="rId9"/>
    <p:sldId id="262" r:id="rId10"/>
    <p:sldId id="263" r:id="rId11"/>
    <p:sldId id="269" r:id="rId12"/>
    <p:sldId id="267" r:id="rId13"/>
    <p:sldId id="264" r:id="rId14"/>
    <p:sldId id="265" r:id="rId15"/>
    <p:sldId id="266" r:id="rId16"/>
  </p:sldIdLst>
  <p:sldSz cx="14630400" cy="8229600"/>
  <p:notesSz cx="8229600" cy="14630400"/>
  <p:embeddedFontLst>
    <p:embeddedFont>
      <p:font typeface="Century Gothic" panose="020B0502020202020204" pitchFamily="34" charset="0"/>
      <p:regular r:id="rId18"/>
      <p:bold r:id="rId19"/>
      <p:italic r:id="rId20"/>
      <p:boldItalic r:id="rId21"/>
    </p:embeddedFont>
    <p:embeddedFont>
      <p:font typeface="Garamond" panose="02020404030301010803" pitchFamily="18" charset="0"/>
      <p:regular r:id="rId22"/>
      <p:bold r:id="rId23"/>
      <p:italic r:id="rId24"/>
    </p:embeddedFont>
    <p:embeddedFont>
      <p:font typeface="Lato" panose="020F0502020204030203" pitchFamily="34" charset="0"/>
      <p:regular r:id="rId25"/>
      <p:bold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411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4630400" cy="82296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6300216" y="1521277"/>
            <a:ext cx="2029968" cy="774354"/>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874050" y="2509516"/>
            <a:ext cx="10882303" cy="3108960"/>
          </a:xfrm>
        </p:spPr>
        <p:txBody>
          <a:bodyPr tIns="45720" bIns="45720" anchor="ctr">
            <a:noAutofit/>
          </a:bodyPr>
          <a:lstStyle>
            <a:lvl1pPr algn="ctr">
              <a:lnSpc>
                <a:spcPct val="83000"/>
              </a:lnSpc>
              <a:defRPr lang="en-US" sz="864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874520" y="5618475"/>
            <a:ext cx="10885018" cy="548641"/>
          </a:xfrm>
        </p:spPr>
        <p:txBody>
          <a:bodyPr>
            <a:normAutofit/>
          </a:bodyPr>
          <a:lstStyle>
            <a:lvl1pPr marL="0" indent="0" algn="ctr">
              <a:spcBef>
                <a:spcPts val="0"/>
              </a:spcBef>
              <a:buNone/>
              <a:defRPr sz="1920" spc="96" baseline="0">
                <a:solidFill>
                  <a:schemeClr val="tx1"/>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6"/>
            <a:ext cx="1865376" cy="632656"/>
          </a:xfrm>
        </p:spPr>
        <p:txBody>
          <a:bodyPr/>
          <a:lstStyle>
            <a:lvl1pPr algn="ctr">
              <a:defRPr sz="1560" spc="0" baseline="0">
                <a:solidFill>
                  <a:schemeClr val="tx1"/>
                </a:solidFill>
                <a:latin typeface="+mn-lt"/>
              </a:defRPr>
            </a:lvl1pPr>
          </a:lstStyle>
          <a:p>
            <a:fld id="{B61BEF0D-F0BB-DE4B-95CE-6DB70DBA9567}" type="datetimeFigureOut">
              <a:rPr lang="en-US" smtClean="0"/>
              <a:pPr/>
              <a:t>3/10/2025</a:t>
            </a:fld>
            <a:endParaRPr lang="en-US" dirty="0"/>
          </a:p>
        </p:txBody>
      </p:sp>
      <p:sp>
        <p:nvSpPr>
          <p:cNvPr id="21" name="Footer Placeholder 20"/>
          <p:cNvSpPr>
            <a:spLocks noGrp="1"/>
          </p:cNvSpPr>
          <p:nvPr>
            <p:ph type="ftr" sz="quarter" idx="11"/>
          </p:nvPr>
        </p:nvSpPr>
        <p:spPr>
          <a:xfrm>
            <a:off x="1744675" y="6253272"/>
            <a:ext cx="7086600" cy="27432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10328304" y="6254496"/>
            <a:ext cx="2534257" cy="274320"/>
          </a:xfrm>
        </p:spPr>
        <p:txBody>
          <a:bodyPr/>
          <a:lstStyle>
            <a:lvl1pPr>
              <a:defRPr>
                <a:solidFill>
                  <a:schemeClr val="tx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553265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3/10/2025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4551796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13754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59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429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382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861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237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17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7597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23073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91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07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4630400" cy="82296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0"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6300216" y="1521277"/>
            <a:ext cx="2029968" cy="774354"/>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876347" y="2513171"/>
            <a:ext cx="10885018" cy="3105302"/>
          </a:xfrm>
        </p:spPr>
        <p:txBody>
          <a:bodyPr anchor="ctr">
            <a:noAutofit/>
          </a:bodyPr>
          <a:lstStyle>
            <a:lvl1pPr algn="ctr">
              <a:lnSpc>
                <a:spcPct val="83000"/>
              </a:lnSpc>
              <a:defRPr lang="en-US" sz="864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876349" y="5618474"/>
            <a:ext cx="10885018" cy="548640"/>
          </a:xfrm>
        </p:spPr>
        <p:txBody>
          <a:bodyPr anchor="t">
            <a:normAutofit/>
          </a:bodyPr>
          <a:lstStyle>
            <a:lvl1pPr marL="0" indent="0" algn="ctr">
              <a:buNone/>
              <a:defRPr sz="1920">
                <a:solidFill>
                  <a:schemeClr val="tx1"/>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6170" y="1613403"/>
            <a:ext cx="1865376" cy="636422"/>
          </a:xfrm>
        </p:spPr>
        <p:txBody>
          <a:bodyPr/>
          <a:lstStyle>
            <a:lvl1pPr algn="ctr">
              <a:defRPr lang="en-US" sz="1560" kern="1200" spc="0" baseline="0">
                <a:solidFill>
                  <a:schemeClr val="tx1"/>
                </a:solidFill>
                <a:latin typeface="+mn-lt"/>
                <a:ea typeface="+mn-ea"/>
                <a:cs typeface="+mn-cs"/>
              </a:defRPr>
            </a:lvl1pPr>
          </a:lstStyle>
          <a:p>
            <a:fld id="{B61BEF0D-F0BB-DE4B-95CE-6DB70DBA9567}" type="datetimeFigureOut">
              <a:rPr lang="en-US" smtClean="0"/>
              <a:pPr/>
              <a:t>3/10/2025</a:t>
            </a:fld>
            <a:endParaRPr lang="en-US" dirty="0"/>
          </a:p>
        </p:txBody>
      </p:sp>
      <p:sp>
        <p:nvSpPr>
          <p:cNvPr id="5" name="Footer Placeholder 4"/>
          <p:cNvSpPr>
            <a:spLocks noGrp="1"/>
          </p:cNvSpPr>
          <p:nvPr>
            <p:ph type="ftr" sz="quarter" idx="11"/>
          </p:nvPr>
        </p:nvSpPr>
        <p:spPr>
          <a:xfrm>
            <a:off x="1744264" y="6253272"/>
            <a:ext cx="7088429" cy="27432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10325405" y="6253272"/>
            <a:ext cx="2534717" cy="27432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72711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44384"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9462021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705856" cy="768096"/>
          </a:xfrm>
        </p:spPr>
        <p:txBody>
          <a:bodyPr anchor="ctr">
            <a:normAutofit/>
          </a:bodyPr>
          <a:lstStyle>
            <a:lvl1pPr marL="0" indent="0" algn="ctr">
              <a:spcBef>
                <a:spcPts val="0"/>
              </a:spcBef>
              <a:buNone/>
              <a:defRPr sz="2280" b="0">
                <a:solidFill>
                  <a:schemeClr val="tx2"/>
                </a:solidFill>
                <a:latin typeface="+mn-lt"/>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07078"/>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48042" y="2489201"/>
            <a:ext cx="5705856" cy="768096"/>
          </a:xfrm>
        </p:spPr>
        <p:txBody>
          <a:bodyPr anchor="ctr">
            <a:normAutofit/>
          </a:bodyPr>
          <a:lstStyle>
            <a:lvl1pPr marL="0" indent="0" algn="ctr">
              <a:spcBef>
                <a:spcPts val="0"/>
              </a:spcBef>
              <a:buNone/>
              <a:defRPr sz="2280" b="0">
                <a:solidFill>
                  <a:schemeClr val="tx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48042" y="3307897"/>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638783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20988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053280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94635" y="285293"/>
            <a:ext cx="10237622" cy="76590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8870"/>
            <a:ext cx="2916936" cy="1975104"/>
          </a:xfrm>
        </p:spPr>
        <p:txBody>
          <a:bodyPr anchor="b">
            <a:normAutofit/>
          </a:bodyPr>
          <a:lstStyle>
            <a:lvl1pPr algn="l" defTabSz="1097280" rtl="0" eaLnBrk="1" latinLnBrk="0" hangingPunct="1">
              <a:lnSpc>
                <a:spcPct val="90000"/>
              </a:lnSpc>
              <a:spcBef>
                <a:spcPct val="0"/>
              </a:spcBef>
              <a:buNone/>
              <a:defRPr lang="en-US" sz="336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9326880" cy="640080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0" y="2743200"/>
            <a:ext cx="2916936" cy="4206240"/>
          </a:xfrm>
        </p:spPr>
        <p:txBody>
          <a:bodyPr>
            <a:normAutofit/>
          </a:bodyPr>
          <a:lstStyle>
            <a:lvl1pPr marL="0" indent="0">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p:txBody>
          <a:bodyPr/>
          <a:lstStyle/>
          <a:p>
            <a:fld id="{42A54C80-263E-416B-A8E0-580EDEADCBDC}" type="datetimeFigureOut">
              <a:rPr lang="en-US" smtClean="0"/>
              <a:t>3/10/2025</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2472412" y="7467602"/>
            <a:ext cx="1755648" cy="329184"/>
          </a:xfrm>
        </p:spPr>
        <p:txBody>
          <a:bodyPr/>
          <a:lstStyle>
            <a:lvl1pPr>
              <a:defRPr>
                <a:solidFill>
                  <a:srgbClr val="FFFFFF"/>
                </a:solidFill>
              </a:defRPr>
            </a:lvl1pPr>
          </a:lstStyle>
          <a:p>
            <a:fld id="{519954A3-9DFD-4C44-94BA-B95130A3BA1C}" type="slidenum">
              <a:rPr lang="en-US" smtClean="0"/>
              <a:t>‹#›</a:t>
            </a:fld>
            <a:endParaRPr lang="en-US" dirty="0"/>
          </a:p>
        </p:txBody>
      </p:sp>
      <p:sp>
        <p:nvSpPr>
          <p:cNvPr id="12" name="Rectangle 11"/>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2578604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4205"/>
            <a:ext cx="2918765" cy="1975104"/>
          </a:xfrm>
        </p:spPr>
        <p:txBody>
          <a:bodyPr anchor="b">
            <a:noAutofit/>
          </a:bodyPr>
          <a:lstStyle>
            <a:lvl1pPr algn="l">
              <a:defRPr sz="336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74319" y="285293"/>
            <a:ext cx="10237622"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1155680" y="2743200"/>
            <a:ext cx="2918765" cy="4202582"/>
          </a:xfrm>
        </p:spPr>
        <p:txBody>
          <a:bodyPr>
            <a:normAutofit/>
          </a:bodyPr>
          <a:lstStyle>
            <a:lvl1pPr marL="0" indent="0" algn="l">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B61BEF0D-F0BB-DE4B-95CE-6DB70DBA9567}" type="datetimeFigureOut">
              <a:rPr lang="en-US" smtClean="0"/>
              <a:pPr/>
              <a:t>3/10/2025</a:t>
            </a:fld>
            <a:endParaRPr lang="en-US" dirty="0"/>
          </a:p>
        </p:txBody>
      </p:sp>
      <p:sp>
        <p:nvSpPr>
          <p:cNvPr id="6" name="Footer Placeholder 5"/>
          <p:cNvSpPr>
            <a:spLocks noGrp="1"/>
          </p:cNvSpPr>
          <p:nvPr>
            <p:ph type="ftr" sz="quarter" idx="11"/>
          </p:nvPr>
        </p:nvSpPr>
        <p:spPr/>
        <p:txBody>
          <a:bodyPr/>
          <a:lstStyle>
            <a:lvl1pPr marL="0" algn="r" defTabSz="1097280" rtl="0" eaLnBrk="1" latinLnBrk="0" hangingPunct="1">
              <a:defRPr lang="en-US" sz="12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2476074" y="7472477"/>
            <a:ext cx="1755648" cy="329184"/>
          </a:xfrm>
        </p:spPr>
        <p:txBody>
          <a:bodyPr/>
          <a:lstStyle>
            <a:lvl1pPr>
              <a:defRPr>
                <a:solidFill>
                  <a:srgbClr val="FFFFFF"/>
                </a:solidFill>
              </a:defRPr>
            </a:lvl1pPr>
          </a:lstStyle>
          <a:p>
            <a:fld id="{D57F1E4F-1CFF-5643-939E-217C01CDF565}" type="slidenum">
              <a:rPr lang="en-US" smtClean="0"/>
              <a:pPr/>
              <a:t>‹#›</a:t>
            </a:fld>
            <a:endParaRPr lang="en-US" dirty="0"/>
          </a:p>
        </p:txBody>
      </p:sp>
      <p:sp>
        <p:nvSpPr>
          <p:cNvPr id="10" name="Rectangle 9"/>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60961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81635" y="285293"/>
            <a:ext cx="14067130" cy="765901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7183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29184" y="7569206"/>
            <a:ext cx="3291840" cy="329184"/>
          </a:xfrm>
          <a:prstGeom prst="rect">
            <a:avLst/>
          </a:prstGeom>
        </p:spPr>
        <p:txBody>
          <a:bodyPr vert="horz" lIns="91440" tIns="45720" rIns="91440" bIns="45720" rtlCol="0" anchor="b"/>
          <a:lstStyle>
            <a:lvl1pPr algn="l">
              <a:defRPr sz="1200">
                <a:solidFill>
                  <a:schemeClr val="tx1">
                    <a:lumMod val="75000"/>
                    <a:lumOff val="25000"/>
                  </a:schemeClr>
                </a:solidFill>
              </a:defRPr>
            </a:lvl1pPr>
          </a:lstStyle>
          <a:p>
            <a:fld id="{B61BEF0D-F0BB-DE4B-95CE-6DB70DBA9567}" type="datetimeFigureOut">
              <a:rPr lang="en-US" smtClean="0"/>
              <a:pPr/>
              <a:t>3/10/2025</a:t>
            </a:fld>
            <a:endParaRPr lang="en-US" dirty="0"/>
          </a:p>
        </p:txBody>
      </p:sp>
      <p:sp>
        <p:nvSpPr>
          <p:cNvPr id="5" name="Footer Placeholder 4"/>
          <p:cNvSpPr>
            <a:spLocks noGrp="1"/>
          </p:cNvSpPr>
          <p:nvPr>
            <p:ph type="ftr" sz="quarter" idx="3"/>
          </p:nvPr>
        </p:nvSpPr>
        <p:spPr>
          <a:xfrm>
            <a:off x="4187952" y="7569206"/>
            <a:ext cx="6254496" cy="329184"/>
          </a:xfrm>
          <a:prstGeom prst="rect">
            <a:avLst/>
          </a:prstGeom>
        </p:spPr>
        <p:txBody>
          <a:bodyPr vert="horz" lIns="91440" tIns="45720" rIns="91440" bIns="45720" rtlCol="0" anchor="b"/>
          <a:lstStyle>
            <a:lvl1pPr algn="ctr">
              <a:defRPr sz="12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2563856" y="7569206"/>
            <a:ext cx="1755648" cy="329184"/>
          </a:xfrm>
          <a:prstGeom prst="rect">
            <a:avLst/>
          </a:prstGeom>
        </p:spPr>
        <p:txBody>
          <a:bodyPr vert="horz" lIns="91440" tIns="45720" rIns="91440" bIns="45720" rtlCol="0" anchor="b"/>
          <a:lstStyle>
            <a:lvl1pPr algn="r">
              <a:defRPr sz="1200">
                <a:solidFill>
                  <a:schemeClr val="tx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316167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Lst>
  <p:hf sldNum="0" hdr="0" ftr="0" dt="0"/>
  <p:txStyles>
    <p:titleStyle>
      <a:lvl1pPr algn="l" defTabSz="1097280" rtl="0" eaLnBrk="1" latinLnBrk="0" hangingPunct="1">
        <a:lnSpc>
          <a:spcPct val="90000"/>
        </a:lnSpc>
        <a:spcBef>
          <a:spcPct val="0"/>
        </a:spcBef>
        <a:buNone/>
        <a:defRPr lang="en-US" sz="576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00000"/>
        </a:lnSpc>
        <a:spcBef>
          <a:spcPts val="1080"/>
        </a:spcBef>
        <a:spcAft>
          <a:spcPts val="0"/>
        </a:spcAft>
        <a:buClr>
          <a:schemeClr val="tx1">
            <a:lumMod val="85000"/>
            <a:lumOff val="15000"/>
          </a:schemeClr>
        </a:buClr>
        <a:buFont typeface="Garamond" pitchFamily="18" charset="0"/>
        <a:buChar char="◦"/>
        <a:defRPr sz="216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92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020D3-CE16-CF69-279C-81C75F2AE2F0}"/>
              </a:ext>
            </a:extLst>
          </p:cNvPr>
          <p:cNvSpPr>
            <a:spLocks noGrp="1"/>
          </p:cNvSpPr>
          <p:nvPr>
            <p:ph type="ctrTitle"/>
          </p:nvPr>
        </p:nvSpPr>
        <p:spPr/>
        <p:txBody>
          <a:bodyPr/>
          <a:lstStyle/>
          <a:p>
            <a:r>
              <a:rPr lang="en-US" b="1" i="1" dirty="0"/>
              <a:t>CHURN PREDICTION</a:t>
            </a:r>
            <a:endParaRPr lang="en-IN" b="1" i="1" dirty="0"/>
          </a:p>
        </p:txBody>
      </p:sp>
      <p:sp>
        <p:nvSpPr>
          <p:cNvPr id="3" name="Subtitle 2">
            <a:extLst>
              <a:ext uri="{FF2B5EF4-FFF2-40B4-BE49-F238E27FC236}">
                <a16:creationId xmlns:a16="http://schemas.microsoft.com/office/drawing/2014/main" id="{B6238C66-CCEF-1A93-4550-BC7DD15859C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66843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447" y="674013"/>
            <a:ext cx="7703106" cy="1286351"/>
          </a:xfrm>
          <a:prstGeom prst="rect">
            <a:avLst/>
          </a:prstGeom>
          <a:noFill/>
          <a:ln/>
        </p:spPr>
        <p:txBody>
          <a:bodyPr wrap="square" lIns="0" tIns="0" rIns="0" bIns="0" rtlCol="0" anchor="t"/>
          <a:lstStyle/>
          <a:p>
            <a:pPr marL="0" indent="0">
              <a:lnSpc>
                <a:spcPts val="5050"/>
              </a:lnSpc>
              <a:buNone/>
            </a:pPr>
            <a:r>
              <a:rPr lang="en-US" sz="4050" b="1" dirty="0">
                <a:solidFill>
                  <a:srgbClr val="282824"/>
                </a:solidFill>
                <a:latin typeface="Lato Bold" pitchFamily="34" charset="0"/>
                <a:ea typeface="Lato Bold" pitchFamily="34" charset="-122"/>
                <a:cs typeface="Lato Bold" pitchFamily="34" charset="-120"/>
              </a:rPr>
              <a:t>Planning and Task Definition: Project Phases</a:t>
            </a:r>
            <a:endParaRPr lang="en-US" sz="4050" dirty="0"/>
          </a:p>
        </p:txBody>
      </p:sp>
      <p:sp>
        <p:nvSpPr>
          <p:cNvPr id="4" name="Shape 1"/>
          <p:cNvSpPr/>
          <p:nvPr/>
        </p:nvSpPr>
        <p:spPr>
          <a:xfrm>
            <a:off x="951905" y="2269093"/>
            <a:ext cx="22860" cy="5286375"/>
          </a:xfrm>
          <a:prstGeom prst="roundRect">
            <a:avLst>
              <a:gd name="adj" fmla="val 135069"/>
            </a:avLst>
          </a:prstGeom>
          <a:solidFill>
            <a:srgbClr val="CBC5B8"/>
          </a:solidFill>
          <a:ln/>
        </p:spPr>
      </p:sp>
      <p:sp>
        <p:nvSpPr>
          <p:cNvPr id="5" name="Shape 2"/>
          <p:cNvSpPr/>
          <p:nvPr/>
        </p:nvSpPr>
        <p:spPr>
          <a:xfrm>
            <a:off x="1160562" y="2720578"/>
            <a:ext cx="617458" cy="22860"/>
          </a:xfrm>
          <a:prstGeom prst="roundRect">
            <a:avLst>
              <a:gd name="adj" fmla="val 135069"/>
            </a:avLst>
          </a:prstGeom>
          <a:solidFill>
            <a:srgbClr val="CBC5B8"/>
          </a:solidFill>
          <a:ln/>
        </p:spPr>
      </p:sp>
      <p:sp>
        <p:nvSpPr>
          <p:cNvPr id="6" name="Shape 3"/>
          <p:cNvSpPr/>
          <p:nvPr/>
        </p:nvSpPr>
        <p:spPr>
          <a:xfrm>
            <a:off x="720388" y="2500551"/>
            <a:ext cx="463034" cy="463034"/>
          </a:xfrm>
          <a:prstGeom prst="roundRect">
            <a:avLst>
              <a:gd name="adj" fmla="val 6668"/>
            </a:avLst>
          </a:prstGeom>
          <a:solidFill>
            <a:srgbClr val="E5DFD2"/>
          </a:solidFill>
          <a:ln/>
        </p:spPr>
      </p:sp>
      <p:sp>
        <p:nvSpPr>
          <p:cNvPr id="7" name="Text 4"/>
          <p:cNvSpPr/>
          <p:nvPr/>
        </p:nvSpPr>
        <p:spPr>
          <a:xfrm>
            <a:off x="797481" y="2539067"/>
            <a:ext cx="308729" cy="385882"/>
          </a:xfrm>
          <a:prstGeom prst="rect">
            <a:avLst/>
          </a:prstGeom>
          <a:noFill/>
          <a:ln/>
        </p:spPr>
        <p:txBody>
          <a:bodyPr wrap="none" lIns="0" tIns="0" rIns="0" bIns="0" rtlCol="0" anchor="t"/>
          <a:lstStyle/>
          <a:p>
            <a:pPr marL="0" indent="0" algn="ctr">
              <a:lnSpc>
                <a:spcPts val="2400"/>
              </a:lnSpc>
              <a:buNone/>
            </a:pPr>
            <a:r>
              <a:rPr lang="en-US" sz="2400" b="1" dirty="0">
                <a:solidFill>
                  <a:srgbClr val="4A4A45"/>
                </a:solidFill>
                <a:latin typeface="Lato Bold" pitchFamily="34" charset="0"/>
                <a:ea typeface="Lato Bold" pitchFamily="34" charset="-122"/>
                <a:cs typeface="Lato Bold" pitchFamily="34" charset="-120"/>
              </a:rPr>
              <a:t>1</a:t>
            </a:r>
            <a:endParaRPr lang="en-US" sz="2400" dirty="0"/>
          </a:p>
        </p:txBody>
      </p:sp>
      <p:sp>
        <p:nvSpPr>
          <p:cNvPr id="8" name="Text 5"/>
          <p:cNvSpPr/>
          <p:nvPr/>
        </p:nvSpPr>
        <p:spPr>
          <a:xfrm>
            <a:off x="1981200" y="2474833"/>
            <a:ext cx="4715232" cy="321588"/>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Phase 1: Data Collection &amp; Preprocessing</a:t>
            </a:r>
            <a:endParaRPr lang="en-US" sz="2000" dirty="0"/>
          </a:p>
        </p:txBody>
      </p:sp>
      <p:sp>
        <p:nvSpPr>
          <p:cNvPr id="9" name="Text 6"/>
          <p:cNvSpPr/>
          <p:nvPr/>
        </p:nvSpPr>
        <p:spPr>
          <a:xfrm>
            <a:off x="1981200" y="2919889"/>
            <a:ext cx="6442353" cy="658654"/>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Load the dataset into Google Colab, check for missing values, convert TotalCharges to numeric, and drop unnecessary columns.</a:t>
            </a:r>
            <a:endParaRPr lang="en-US" sz="1600" dirty="0"/>
          </a:p>
        </p:txBody>
      </p:sp>
      <p:sp>
        <p:nvSpPr>
          <p:cNvPr id="10" name="Shape 7"/>
          <p:cNvSpPr/>
          <p:nvPr/>
        </p:nvSpPr>
        <p:spPr>
          <a:xfrm>
            <a:off x="1160562" y="4441508"/>
            <a:ext cx="617458" cy="22860"/>
          </a:xfrm>
          <a:prstGeom prst="roundRect">
            <a:avLst>
              <a:gd name="adj" fmla="val 135069"/>
            </a:avLst>
          </a:prstGeom>
          <a:solidFill>
            <a:srgbClr val="CBC5B8"/>
          </a:solidFill>
          <a:ln/>
        </p:spPr>
      </p:sp>
      <p:sp>
        <p:nvSpPr>
          <p:cNvPr id="11" name="Shape 8"/>
          <p:cNvSpPr/>
          <p:nvPr/>
        </p:nvSpPr>
        <p:spPr>
          <a:xfrm>
            <a:off x="720388" y="4221480"/>
            <a:ext cx="463034" cy="463034"/>
          </a:xfrm>
          <a:prstGeom prst="roundRect">
            <a:avLst>
              <a:gd name="adj" fmla="val 6668"/>
            </a:avLst>
          </a:prstGeom>
          <a:solidFill>
            <a:srgbClr val="E5DFD2"/>
          </a:solidFill>
          <a:ln/>
        </p:spPr>
      </p:sp>
      <p:sp>
        <p:nvSpPr>
          <p:cNvPr id="12" name="Text 9"/>
          <p:cNvSpPr/>
          <p:nvPr/>
        </p:nvSpPr>
        <p:spPr>
          <a:xfrm>
            <a:off x="797481" y="4259997"/>
            <a:ext cx="308729" cy="385882"/>
          </a:xfrm>
          <a:prstGeom prst="rect">
            <a:avLst/>
          </a:prstGeom>
          <a:noFill/>
          <a:ln/>
        </p:spPr>
        <p:txBody>
          <a:bodyPr wrap="none" lIns="0" tIns="0" rIns="0" bIns="0" rtlCol="0" anchor="t"/>
          <a:lstStyle/>
          <a:p>
            <a:pPr marL="0" indent="0" algn="ctr">
              <a:lnSpc>
                <a:spcPts val="2400"/>
              </a:lnSpc>
              <a:buNone/>
            </a:pPr>
            <a:r>
              <a:rPr lang="en-US" sz="2400" b="1" dirty="0">
                <a:solidFill>
                  <a:srgbClr val="4A4A45"/>
                </a:solidFill>
                <a:latin typeface="Lato Bold" pitchFamily="34" charset="0"/>
                <a:ea typeface="Lato Bold" pitchFamily="34" charset="-122"/>
                <a:cs typeface="Lato Bold" pitchFamily="34" charset="-120"/>
              </a:rPr>
              <a:t>2</a:t>
            </a:r>
            <a:endParaRPr lang="en-US" sz="2400" dirty="0"/>
          </a:p>
        </p:txBody>
      </p:sp>
      <p:sp>
        <p:nvSpPr>
          <p:cNvPr id="13" name="Text 10"/>
          <p:cNvSpPr/>
          <p:nvPr/>
        </p:nvSpPr>
        <p:spPr>
          <a:xfrm>
            <a:off x="1981200" y="4195763"/>
            <a:ext cx="4079915" cy="321588"/>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Phase 2: Model Selection &amp; Training</a:t>
            </a:r>
            <a:endParaRPr lang="en-US" sz="2000" dirty="0"/>
          </a:p>
        </p:txBody>
      </p:sp>
      <p:sp>
        <p:nvSpPr>
          <p:cNvPr id="14" name="Text 11"/>
          <p:cNvSpPr/>
          <p:nvPr/>
        </p:nvSpPr>
        <p:spPr>
          <a:xfrm>
            <a:off x="1981200" y="4640818"/>
            <a:ext cx="6442353" cy="987981"/>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Split data into training and testing sets, train Random Forest and XGBoost models, and test models on accuracy, precision, recall, and F1-score.</a:t>
            </a:r>
            <a:endParaRPr lang="en-US" sz="1600" dirty="0"/>
          </a:p>
        </p:txBody>
      </p:sp>
      <p:sp>
        <p:nvSpPr>
          <p:cNvPr id="15" name="Shape 12"/>
          <p:cNvSpPr/>
          <p:nvPr/>
        </p:nvSpPr>
        <p:spPr>
          <a:xfrm>
            <a:off x="1160562" y="6491764"/>
            <a:ext cx="617458" cy="22860"/>
          </a:xfrm>
          <a:prstGeom prst="roundRect">
            <a:avLst>
              <a:gd name="adj" fmla="val 135069"/>
            </a:avLst>
          </a:prstGeom>
          <a:solidFill>
            <a:srgbClr val="CBC5B8"/>
          </a:solidFill>
          <a:ln/>
        </p:spPr>
      </p:sp>
      <p:sp>
        <p:nvSpPr>
          <p:cNvPr id="16" name="Shape 13"/>
          <p:cNvSpPr/>
          <p:nvPr/>
        </p:nvSpPr>
        <p:spPr>
          <a:xfrm>
            <a:off x="720388" y="6271736"/>
            <a:ext cx="463034" cy="463034"/>
          </a:xfrm>
          <a:prstGeom prst="roundRect">
            <a:avLst>
              <a:gd name="adj" fmla="val 6668"/>
            </a:avLst>
          </a:prstGeom>
          <a:solidFill>
            <a:srgbClr val="E5DFD2"/>
          </a:solidFill>
          <a:ln/>
        </p:spPr>
      </p:sp>
      <p:sp>
        <p:nvSpPr>
          <p:cNvPr id="17" name="Text 14"/>
          <p:cNvSpPr/>
          <p:nvPr/>
        </p:nvSpPr>
        <p:spPr>
          <a:xfrm>
            <a:off x="797481" y="6310253"/>
            <a:ext cx="308729" cy="385882"/>
          </a:xfrm>
          <a:prstGeom prst="rect">
            <a:avLst/>
          </a:prstGeom>
          <a:noFill/>
          <a:ln/>
        </p:spPr>
        <p:txBody>
          <a:bodyPr wrap="none" lIns="0" tIns="0" rIns="0" bIns="0" rtlCol="0" anchor="t"/>
          <a:lstStyle/>
          <a:p>
            <a:pPr marL="0" indent="0" algn="ctr">
              <a:lnSpc>
                <a:spcPts val="2400"/>
              </a:lnSpc>
              <a:buNone/>
            </a:pPr>
            <a:r>
              <a:rPr lang="en-US" sz="2400" b="1" dirty="0">
                <a:solidFill>
                  <a:srgbClr val="4A4A45"/>
                </a:solidFill>
                <a:latin typeface="Lato Bold" pitchFamily="34" charset="0"/>
                <a:ea typeface="Lato Bold" pitchFamily="34" charset="-122"/>
                <a:cs typeface="Lato Bold" pitchFamily="34" charset="-120"/>
              </a:rPr>
              <a:t>3</a:t>
            </a:r>
            <a:endParaRPr lang="en-US" sz="2400" dirty="0"/>
          </a:p>
        </p:txBody>
      </p:sp>
      <p:sp>
        <p:nvSpPr>
          <p:cNvPr id="18" name="Text 15"/>
          <p:cNvSpPr/>
          <p:nvPr/>
        </p:nvSpPr>
        <p:spPr>
          <a:xfrm>
            <a:off x="1981200" y="6246019"/>
            <a:ext cx="3320296" cy="321588"/>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Phase 3: Model Optimization</a:t>
            </a:r>
            <a:endParaRPr lang="en-US" sz="2000" dirty="0"/>
          </a:p>
        </p:txBody>
      </p:sp>
      <p:sp>
        <p:nvSpPr>
          <p:cNvPr id="19" name="Text 16"/>
          <p:cNvSpPr/>
          <p:nvPr/>
        </p:nvSpPr>
        <p:spPr>
          <a:xfrm>
            <a:off x="1981200" y="6691074"/>
            <a:ext cx="6442353" cy="658654"/>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Perform hyperparameter tuning using GridSearchCV and address class imbalance with SMOTE, if necessary, to improve model performance.</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4ED9-6C02-F4F0-E8C6-252C26746825}"/>
              </a:ext>
            </a:extLst>
          </p:cNvPr>
          <p:cNvSpPr>
            <a:spLocks noGrp="1"/>
          </p:cNvSpPr>
          <p:nvPr>
            <p:ph type="title"/>
          </p:nvPr>
        </p:nvSpPr>
        <p:spPr/>
        <p:txBody>
          <a:bodyPr/>
          <a:lstStyle/>
          <a:p>
            <a:pPr algn="ctr"/>
            <a:r>
              <a:rPr lang="en-US" b="1" i="1" dirty="0"/>
              <a:t>CONFUSION MATRIX</a:t>
            </a:r>
            <a:endParaRPr lang="en-IN" b="1" i="1" dirty="0"/>
          </a:p>
        </p:txBody>
      </p:sp>
      <p:sp>
        <p:nvSpPr>
          <p:cNvPr id="3" name="TextBox 2">
            <a:extLst>
              <a:ext uri="{FF2B5EF4-FFF2-40B4-BE49-F238E27FC236}">
                <a16:creationId xmlns:a16="http://schemas.microsoft.com/office/drawing/2014/main" id="{3CDF23FF-58F5-47D5-E609-C637407F3F5E}"/>
              </a:ext>
            </a:extLst>
          </p:cNvPr>
          <p:cNvSpPr txBox="1"/>
          <p:nvPr/>
        </p:nvSpPr>
        <p:spPr>
          <a:xfrm>
            <a:off x="1280160" y="2496194"/>
            <a:ext cx="12070080" cy="2554545"/>
          </a:xfrm>
          <a:prstGeom prst="rect">
            <a:avLst/>
          </a:prstGeom>
          <a:noFill/>
        </p:spPr>
        <p:txBody>
          <a:bodyPr wrap="square" rtlCol="0">
            <a:spAutoFit/>
          </a:bodyPr>
          <a:lstStyle/>
          <a:p>
            <a:r>
              <a:rPr lang="en-US" sz="2000" b="1" i="1" dirty="0"/>
              <a:t>A confusion matrix is a table used to evaluate the performance of a classification model. It compares the actual vs. predicted values and helps measure accuracy, precision, recall, and F1-score.</a:t>
            </a:r>
          </a:p>
          <a:p>
            <a:endParaRPr lang="en-US" sz="2000" b="1" i="1" dirty="0"/>
          </a:p>
          <a:p>
            <a:r>
              <a:rPr lang="en-US" sz="2000" b="1" i="1" dirty="0"/>
              <a:t> True Positives (TP): Churn customers correctly predicted as churn</a:t>
            </a:r>
          </a:p>
          <a:p>
            <a:r>
              <a:rPr lang="en-US" sz="2000" b="1" i="1" dirty="0"/>
              <a:t> True Negatives (TN): Non-churn customers correctly predicted as non-churn</a:t>
            </a:r>
          </a:p>
          <a:p>
            <a:r>
              <a:rPr lang="en-US" sz="2000" b="1" i="1" dirty="0"/>
              <a:t> False Positives (FP): Non-churn customers wrongly predicted as churn (Type I Error)</a:t>
            </a:r>
          </a:p>
          <a:p>
            <a:r>
              <a:rPr lang="en-US" sz="2000" b="1" i="1" dirty="0"/>
              <a:t> False Negatives (FN): Churn customers wrongly predicted as non-churn (Type II Error)</a:t>
            </a:r>
            <a:endParaRPr lang="en-IN" sz="2000" b="1" i="1" dirty="0"/>
          </a:p>
        </p:txBody>
      </p:sp>
      <p:pic>
        <p:nvPicPr>
          <p:cNvPr id="5" name="Picture 4">
            <a:extLst>
              <a:ext uri="{FF2B5EF4-FFF2-40B4-BE49-F238E27FC236}">
                <a16:creationId xmlns:a16="http://schemas.microsoft.com/office/drawing/2014/main" id="{62FC970C-DA78-5FD9-6109-B6CE8566C755}"/>
              </a:ext>
            </a:extLst>
          </p:cNvPr>
          <p:cNvPicPr>
            <a:picLocks noChangeAspect="1"/>
          </p:cNvPicPr>
          <p:nvPr/>
        </p:nvPicPr>
        <p:blipFill>
          <a:blip r:embed="rId2"/>
          <a:stretch>
            <a:fillRect/>
          </a:stretch>
        </p:blipFill>
        <p:spPr>
          <a:xfrm>
            <a:off x="1280160" y="5465375"/>
            <a:ext cx="9949118" cy="1993112"/>
          </a:xfrm>
          <a:prstGeom prst="rect">
            <a:avLst/>
          </a:prstGeom>
        </p:spPr>
      </p:pic>
    </p:spTree>
    <p:extLst>
      <p:ext uri="{BB962C8B-B14F-4D97-AF65-F5344CB8AC3E}">
        <p14:creationId xmlns:p14="http://schemas.microsoft.com/office/powerpoint/2010/main" val="1035482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839A6-4BC7-B1ED-BE3D-90CC0256631B}"/>
              </a:ext>
            </a:extLst>
          </p:cNvPr>
          <p:cNvSpPr>
            <a:spLocks noGrp="1"/>
          </p:cNvSpPr>
          <p:nvPr>
            <p:ph type="title"/>
          </p:nvPr>
        </p:nvSpPr>
        <p:spPr>
          <a:xfrm>
            <a:off x="1280160" y="771113"/>
            <a:ext cx="12070080" cy="834663"/>
          </a:xfrm>
        </p:spPr>
        <p:txBody>
          <a:bodyPr>
            <a:normAutofit/>
          </a:bodyPr>
          <a:lstStyle/>
          <a:p>
            <a:pPr algn="ctr"/>
            <a:r>
              <a:rPr lang="en-IN" sz="3200" b="1" i="1" dirty="0"/>
              <a:t>WA_Fn-UseC_-Telco-Customer-Churn.xlsx</a:t>
            </a:r>
          </a:p>
        </p:txBody>
      </p:sp>
      <p:pic>
        <p:nvPicPr>
          <p:cNvPr id="4" name="Picture 3">
            <a:extLst>
              <a:ext uri="{FF2B5EF4-FFF2-40B4-BE49-F238E27FC236}">
                <a16:creationId xmlns:a16="http://schemas.microsoft.com/office/drawing/2014/main" id="{EF0632E6-4E2D-E2DA-3015-DDE3E81F4565}"/>
              </a:ext>
            </a:extLst>
          </p:cNvPr>
          <p:cNvPicPr>
            <a:picLocks noChangeAspect="1"/>
          </p:cNvPicPr>
          <p:nvPr/>
        </p:nvPicPr>
        <p:blipFill>
          <a:blip r:embed="rId2"/>
          <a:stretch>
            <a:fillRect/>
          </a:stretch>
        </p:blipFill>
        <p:spPr>
          <a:xfrm>
            <a:off x="289932" y="1605776"/>
            <a:ext cx="14050536" cy="6285912"/>
          </a:xfrm>
          <a:prstGeom prst="rect">
            <a:avLst/>
          </a:prstGeom>
        </p:spPr>
      </p:pic>
    </p:spTree>
    <p:extLst>
      <p:ext uri="{BB962C8B-B14F-4D97-AF65-F5344CB8AC3E}">
        <p14:creationId xmlns:p14="http://schemas.microsoft.com/office/powerpoint/2010/main" val="2927272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9657"/>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Visualization &amp; Reporting: Key Metrics</a:t>
            </a:r>
            <a:endParaRPr lang="en-US" sz="4450" dirty="0"/>
          </a:p>
        </p:txBody>
      </p:sp>
      <p:sp>
        <p:nvSpPr>
          <p:cNvPr id="4" name="Text 1"/>
          <p:cNvSpPr/>
          <p:nvPr/>
        </p:nvSpPr>
        <p:spPr>
          <a:xfrm>
            <a:off x="793790" y="3777377"/>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Create feature importance plots, confusion matrices, and ROC curves to visualize model performance and key drivers of customer churn. Finalize a comprehensive project report and presentation to communicate findings and recommendations.</a:t>
            </a:r>
            <a:endParaRPr lang="en-US" sz="1750" dirty="0"/>
          </a:p>
        </p:txBody>
      </p:sp>
      <p:sp>
        <p:nvSpPr>
          <p:cNvPr id="5" name="Text 2"/>
          <p:cNvSpPr/>
          <p:nvPr/>
        </p:nvSpPr>
        <p:spPr>
          <a:xfrm>
            <a:off x="793790" y="548413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project will be executed in Google Colab for smooth execution and ready availability without needing installation software on a user's system.</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9657"/>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Final Submission and Documentation</a:t>
            </a:r>
            <a:endParaRPr lang="en-US" sz="4450" dirty="0"/>
          </a:p>
        </p:txBody>
      </p:sp>
      <p:sp>
        <p:nvSpPr>
          <p:cNvPr id="4" name="Text 1"/>
          <p:cNvSpPr/>
          <p:nvPr/>
        </p:nvSpPr>
        <p:spPr>
          <a:xfrm>
            <a:off x="793790" y="3777377"/>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final phase involves completing all documentation and code, ensuring everything is well-organized and easy to understand. The project will be submitted with a comprehensive report detailing the methodology, results, and conclusions.</a:t>
            </a:r>
            <a:endParaRPr lang="en-US" sz="1750" dirty="0"/>
          </a:p>
        </p:txBody>
      </p:sp>
      <p:sp>
        <p:nvSpPr>
          <p:cNvPr id="5" name="Text 2"/>
          <p:cNvSpPr/>
          <p:nvPr/>
        </p:nvSpPr>
        <p:spPr>
          <a:xfrm>
            <a:off x="793790" y="548413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This project aims to provide actionable insights for telecom companies to proactively manage customer churn and improve retention strategies.</a:t>
            </a:r>
          </a:p>
          <a:p>
            <a:pPr marL="0" indent="0">
              <a:lnSpc>
                <a:spcPts val="2850"/>
              </a:lnSpc>
              <a:buNone/>
            </a:pPr>
            <a:endParaRPr lang="en-US" sz="1750" dirty="0">
              <a:solidFill>
                <a:srgbClr val="4A4A45"/>
              </a:solidFill>
              <a:latin typeface="Lato" pitchFamily="34" charset="0"/>
              <a:ea typeface="Lato" pitchFamily="34" charset="-122"/>
              <a:cs typeface="Lato" pitchFamily="34" charset="-120"/>
            </a:endParaRPr>
          </a:p>
          <a:p>
            <a:pPr marL="0" indent="0">
              <a:lnSpc>
                <a:spcPts val="2850"/>
              </a:lnSpc>
              <a:buNone/>
            </a:pPr>
            <a:endParaRPr lang="en-US" sz="1750" dirty="0">
              <a:solidFill>
                <a:srgbClr val="4A4A45"/>
              </a:solidFill>
              <a:latin typeface="Lato" pitchFamily="34" charset="0"/>
              <a:ea typeface="Lato" pitchFamily="34" charset="-122"/>
              <a:cs typeface="Lato" pitchFamily="34" charset="-120"/>
            </a:endParaRPr>
          </a:p>
          <a:p>
            <a:pPr marL="0" indent="0">
              <a:lnSpc>
                <a:spcPts val="2850"/>
              </a:lnSpc>
              <a:buNone/>
            </a:pPr>
            <a:endParaRPr lang="en-US" sz="1750" dirty="0">
              <a:solidFill>
                <a:srgbClr val="4A4A45"/>
              </a:solidFill>
              <a:latin typeface="Lato" pitchFamily="34" charset="0"/>
              <a:ea typeface="Lato" pitchFamily="34" charset="-122"/>
              <a:cs typeface="Lato" pitchFamily="34" charset="-120"/>
            </a:endParaRPr>
          </a:p>
          <a:p>
            <a:pPr marL="0" indent="0">
              <a:lnSpc>
                <a:spcPts val="2850"/>
              </a:lnSpc>
              <a:buNone/>
            </a:pPr>
            <a:endParaRPr lang="en-US" sz="1750" dirty="0">
              <a:solidFill>
                <a:srgbClr val="4A4A45"/>
              </a:solidFill>
              <a:latin typeface="Lato" pitchFamily="34" charset="0"/>
              <a:ea typeface="Lato" pitchFamily="34" charset="-122"/>
              <a:cs typeface="Lato" pitchFamily="34" charset="-120"/>
            </a:endParaRPr>
          </a:p>
          <a:p>
            <a:pPr marL="0" indent="0">
              <a:lnSpc>
                <a:spcPts val="2850"/>
              </a:lnSpc>
              <a:buNone/>
            </a:pPr>
            <a:endParaRPr lang="en-US" sz="1750" dirty="0">
              <a:solidFill>
                <a:srgbClr val="4A4A45"/>
              </a:solidFill>
              <a:latin typeface="Lato" pitchFamily="34" charset="0"/>
              <a:ea typeface="Lato" pitchFamily="34" charset="-122"/>
              <a:cs typeface="Lato" pitchFamily="34" charset="-120"/>
            </a:endParaRPr>
          </a:p>
          <a:p>
            <a:pPr marL="0" indent="0">
              <a:lnSpc>
                <a:spcPts val="2850"/>
              </a:lnSpc>
              <a:buNone/>
            </a:pPr>
            <a:endParaRPr lang="en-US" sz="1750" dirty="0">
              <a:solidFill>
                <a:srgbClr val="4A4A45"/>
              </a:solidFill>
              <a:latin typeface="Lato" pitchFamily="34" charset="0"/>
              <a:ea typeface="Lato" pitchFamily="34" charset="-122"/>
              <a:cs typeface="Lato" pitchFamily="34" charset="-120"/>
            </a:endParaRPr>
          </a:p>
          <a:p>
            <a:pPr marL="0" indent="0">
              <a:lnSpc>
                <a:spcPts val="2850"/>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D51F96-4B5D-87BD-01B2-193AF9B73679}"/>
              </a:ext>
            </a:extLst>
          </p:cNvPr>
          <p:cNvSpPr txBox="1"/>
          <p:nvPr/>
        </p:nvSpPr>
        <p:spPr>
          <a:xfrm>
            <a:off x="3730336" y="3329970"/>
            <a:ext cx="11305309" cy="1569660"/>
          </a:xfrm>
          <a:prstGeom prst="rect">
            <a:avLst/>
          </a:prstGeom>
          <a:noFill/>
        </p:spPr>
        <p:txBody>
          <a:bodyPr wrap="square" rtlCol="0">
            <a:spAutoFit/>
          </a:bodyPr>
          <a:lstStyle/>
          <a:p>
            <a:r>
              <a:rPr lang="en-IN" sz="9600" dirty="0"/>
              <a:t>THANK YOU</a:t>
            </a:r>
          </a:p>
        </p:txBody>
      </p:sp>
    </p:spTree>
    <p:extLst>
      <p:ext uri="{BB962C8B-B14F-4D97-AF65-F5344CB8AC3E}">
        <p14:creationId xmlns:p14="http://schemas.microsoft.com/office/powerpoint/2010/main" val="3273965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EB5A5-FFD0-1C11-8BD6-CCC3DF15218E}"/>
              </a:ext>
            </a:extLst>
          </p:cNvPr>
          <p:cNvSpPr>
            <a:spLocks noGrp="1"/>
          </p:cNvSpPr>
          <p:nvPr>
            <p:ph type="title"/>
          </p:nvPr>
        </p:nvSpPr>
        <p:spPr>
          <a:xfrm>
            <a:off x="1869035" y="3271454"/>
            <a:ext cx="10885018" cy="3105302"/>
          </a:xfrm>
        </p:spPr>
        <p:txBody>
          <a:bodyPr/>
          <a:lstStyle/>
          <a:p>
            <a:r>
              <a:rPr lang="en-US" sz="3600" b="1" i="1" dirty="0"/>
              <a:t>AYUSH UPADHYAY</a:t>
            </a:r>
            <a:br>
              <a:rPr lang="en-US" sz="3600" b="1" i="1" dirty="0"/>
            </a:br>
            <a:r>
              <a:rPr lang="en-US" sz="3600" b="1" i="1" dirty="0"/>
              <a:t>ANIKET DAS</a:t>
            </a:r>
            <a:br>
              <a:rPr lang="en-US" sz="3600" b="1" i="1" dirty="0"/>
            </a:br>
            <a:r>
              <a:rPr lang="en-US" sz="3600" b="1" i="1" dirty="0"/>
              <a:t>CHIRAG SHARMA</a:t>
            </a:r>
            <a:br>
              <a:rPr lang="en-US" sz="3600" b="1" i="1" dirty="0"/>
            </a:br>
            <a:r>
              <a:rPr lang="en-US" sz="3600" b="1" i="1" dirty="0"/>
              <a:t>TUSHAR NARULA</a:t>
            </a:r>
            <a:br>
              <a:rPr lang="en-US" sz="3600" b="1" i="1" dirty="0"/>
            </a:br>
            <a:r>
              <a:rPr lang="en-US" sz="3600" b="1" i="1" dirty="0"/>
              <a:t>RAJARSHI DAS</a:t>
            </a:r>
            <a:endParaRPr lang="en-IN" sz="3600" b="1" i="1" dirty="0"/>
          </a:p>
        </p:txBody>
      </p:sp>
      <p:sp>
        <p:nvSpPr>
          <p:cNvPr id="3" name="Text Placeholder 2">
            <a:extLst>
              <a:ext uri="{FF2B5EF4-FFF2-40B4-BE49-F238E27FC236}">
                <a16:creationId xmlns:a16="http://schemas.microsoft.com/office/drawing/2014/main" id="{43731C53-68FF-B31D-A314-941626ACF699}"/>
              </a:ext>
            </a:extLst>
          </p:cNvPr>
          <p:cNvSpPr>
            <a:spLocks noGrp="1"/>
          </p:cNvSpPr>
          <p:nvPr>
            <p:ph type="body" idx="1"/>
          </p:nvPr>
        </p:nvSpPr>
        <p:spPr>
          <a:xfrm>
            <a:off x="1869035" y="2513171"/>
            <a:ext cx="10885018" cy="548640"/>
          </a:xfrm>
        </p:spPr>
        <p:txBody>
          <a:bodyPr/>
          <a:lstStyle/>
          <a:p>
            <a:r>
              <a:rPr lang="en-US" b="1" i="1" dirty="0"/>
              <a:t>PRESENTED BY</a:t>
            </a:r>
            <a:endParaRPr lang="en-IN" b="1" i="1" dirty="0"/>
          </a:p>
        </p:txBody>
      </p:sp>
    </p:spTree>
    <p:extLst>
      <p:ext uri="{BB962C8B-B14F-4D97-AF65-F5344CB8AC3E}">
        <p14:creationId xmlns:p14="http://schemas.microsoft.com/office/powerpoint/2010/main" val="2542996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20854"/>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Predicting Customer Churn in the Telecommunication Sector</a:t>
            </a:r>
            <a:endParaRPr lang="en-US" sz="4450" dirty="0"/>
          </a:p>
        </p:txBody>
      </p:sp>
      <p:sp>
        <p:nvSpPr>
          <p:cNvPr id="4" name="Text 1"/>
          <p:cNvSpPr/>
          <p:nvPr/>
        </p:nvSpPr>
        <p:spPr>
          <a:xfrm>
            <a:off x="6280190" y="3587353"/>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In the competitive telecommunications sector, retaining customers is as crucial as acquiring new ones. Customer churn, the cessation of service by a customer, directly impacts revenue and business viability. Predictive analytics, leveraging big data and machine learning, offers a solution by identifying at-risk customers before they churn.</a:t>
            </a:r>
            <a:endParaRPr lang="en-US" sz="1750" dirty="0"/>
          </a:p>
        </p:txBody>
      </p:sp>
      <p:sp>
        <p:nvSpPr>
          <p:cNvPr id="5" name="Text 2"/>
          <p:cNvSpPr/>
          <p:nvPr/>
        </p:nvSpPr>
        <p:spPr>
          <a:xfrm>
            <a:off x="6280190" y="5657017"/>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This project aims to build a high-accuracy model using Random Forest and XGBoost to predict customer churn. By identifying key factors and implementing preventative measures, telecom enterprises can enhance customer retention and improve overall business performance.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8073509"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Understanding Customer Churn</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Revenue Loss</a:t>
            </a:r>
            <a:endParaRPr lang="en-US" sz="2200" dirty="0"/>
          </a:p>
        </p:txBody>
      </p:sp>
      <p:sp>
        <p:nvSpPr>
          <p:cNvPr id="4" name="Text 2"/>
          <p:cNvSpPr/>
          <p:nvPr/>
        </p:nvSpPr>
        <p:spPr>
          <a:xfrm>
            <a:off x="793790" y="385250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Customer churn leads to a direct loss of subscription revenue. Acquiring new customers is often more expensive than retaining existing ones, making churn a costly problem.</a:t>
            </a:r>
            <a:endParaRPr lang="en-US" sz="1750" dirty="0"/>
          </a:p>
        </p:txBody>
      </p:sp>
      <p:sp>
        <p:nvSpPr>
          <p:cNvPr id="5" name="Text 3"/>
          <p:cNvSpPr/>
          <p:nvPr/>
        </p:nvSpPr>
        <p:spPr>
          <a:xfrm>
            <a:off x="5332928" y="3271361"/>
            <a:ext cx="3033712"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Rising Acquisition Costs</a:t>
            </a:r>
            <a:endParaRPr lang="en-US" sz="2200" dirty="0"/>
          </a:p>
        </p:txBody>
      </p:sp>
      <p:sp>
        <p:nvSpPr>
          <p:cNvPr id="6" name="Text 4"/>
          <p:cNvSpPr/>
          <p:nvPr/>
        </p:nvSpPr>
        <p:spPr>
          <a:xfrm>
            <a:off x="5332928" y="385250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Telecom firms invest heavily in marketing and sales to attract new customers. High churn rates necessitate increased spending on new acquisitions, driving up operational expenditures.</a:t>
            </a: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Brand Image</a:t>
            </a:r>
            <a:endParaRPr lang="en-US" sz="2200" dirty="0"/>
          </a:p>
        </p:txBody>
      </p:sp>
      <p:sp>
        <p:nvSpPr>
          <p:cNvPr id="8" name="Text 6"/>
          <p:cNvSpPr/>
          <p:nvPr/>
        </p:nvSpPr>
        <p:spPr>
          <a:xfrm>
            <a:off x="9872067"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High churn rates can signal poor service quality or customer dissatisfaction. Negative feedback from departing customers can deter potential subscribers, impacting brand reputation.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21068"/>
            <a:ext cx="626745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Objectives of the Project</a:t>
            </a:r>
            <a:endParaRPr lang="en-US" sz="4450" dirty="0"/>
          </a:p>
        </p:txBody>
      </p:sp>
      <p:sp>
        <p:nvSpPr>
          <p:cNvPr id="4" name="Shape 1"/>
          <p:cNvSpPr/>
          <p:nvPr/>
        </p:nvSpPr>
        <p:spPr>
          <a:xfrm>
            <a:off x="6280190" y="2225159"/>
            <a:ext cx="510302" cy="510302"/>
          </a:xfrm>
          <a:prstGeom prst="roundRect">
            <a:avLst>
              <a:gd name="adj" fmla="val 6667"/>
            </a:avLst>
          </a:prstGeom>
          <a:solidFill>
            <a:srgbClr val="E5DFD2"/>
          </a:solidFill>
          <a:ln/>
        </p:spPr>
      </p:sp>
      <p:sp>
        <p:nvSpPr>
          <p:cNvPr id="5" name="Text 2"/>
          <p:cNvSpPr/>
          <p:nvPr/>
        </p:nvSpPr>
        <p:spPr>
          <a:xfrm>
            <a:off x="6365260" y="2267664"/>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1</a:t>
            </a:r>
            <a:endParaRPr lang="en-US" sz="2650" dirty="0"/>
          </a:p>
        </p:txBody>
      </p:sp>
      <p:sp>
        <p:nvSpPr>
          <p:cNvPr id="6" name="Text 3"/>
          <p:cNvSpPr/>
          <p:nvPr/>
        </p:nvSpPr>
        <p:spPr>
          <a:xfrm>
            <a:off x="7017306" y="2225159"/>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Machine Learning Model</a:t>
            </a:r>
            <a:endParaRPr lang="en-US" sz="2200" dirty="0"/>
          </a:p>
        </p:txBody>
      </p:sp>
      <p:sp>
        <p:nvSpPr>
          <p:cNvPr id="7" name="Text 4"/>
          <p:cNvSpPr/>
          <p:nvPr/>
        </p:nvSpPr>
        <p:spPr>
          <a:xfrm>
            <a:off x="7017306" y="3069908"/>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Develop a machine learning model using Random Forest and XGBoost to accurately forecast customer churn in the telecommunications sector.</a:t>
            </a:r>
            <a:endParaRPr lang="en-US" sz="1750" dirty="0"/>
          </a:p>
        </p:txBody>
      </p:sp>
      <p:sp>
        <p:nvSpPr>
          <p:cNvPr id="8" name="Shape 5"/>
          <p:cNvSpPr/>
          <p:nvPr/>
        </p:nvSpPr>
        <p:spPr>
          <a:xfrm>
            <a:off x="10171867" y="2225159"/>
            <a:ext cx="510302" cy="510302"/>
          </a:xfrm>
          <a:prstGeom prst="roundRect">
            <a:avLst>
              <a:gd name="adj" fmla="val 6667"/>
            </a:avLst>
          </a:prstGeom>
          <a:solidFill>
            <a:srgbClr val="E5DFD2"/>
          </a:solidFill>
          <a:ln/>
        </p:spPr>
      </p:sp>
      <p:sp>
        <p:nvSpPr>
          <p:cNvPr id="9" name="Text 6"/>
          <p:cNvSpPr/>
          <p:nvPr/>
        </p:nvSpPr>
        <p:spPr>
          <a:xfrm>
            <a:off x="10256937" y="2267664"/>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2</a:t>
            </a:r>
            <a:endParaRPr lang="en-US" sz="2650" dirty="0"/>
          </a:p>
        </p:txBody>
      </p:sp>
      <p:sp>
        <p:nvSpPr>
          <p:cNvPr id="10" name="Text 7"/>
          <p:cNvSpPr/>
          <p:nvPr/>
        </p:nvSpPr>
        <p:spPr>
          <a:xfrm>
            <a:off x="10908983" y="222515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Key Churn Drivers</a:t>
            </a:r>
            <a:endParaRPr lang="en-US" sz="2200" dirty="0"/>
          </a:p>
        </p:txBody>
      </p:sp>
      <p:sp>
        <p:nvSpPr>
          <p:cNvPr id="11" name="Text 8"/>
          <p:cNvSpPr/>
          <p:nvPr/>
        </p:nvSpPr>
        <p:spPr>
          <a:xfrm>
            <a:off x="10908983" y="271557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Assess the primary factors driving customer churn, including contract type, monthly fees, tenure, and other relevant variables.</a:t>
            </a:r>
            <a:endParaRPr lang="en-US" sz="1750" dirty="0"/>
          </a:p>
        </p:txBody>
      </p:sp>
      <p:sp>
        <p:nvSpPr>
          <p:cNvPr id="12" name="Shape 9"/>
          <p:cNvSpPr/>
          <p:nvPr/>
        </p:nvSpPr>
        <p:spPr>
          <a:xfrm>
            <a:off x="6280190" y="5729288"/>
            <a:ext cx="510302" cy="510302"/>
          </a:xfrm>
          <a:prstGeom prst="roundRect">
            <a:avLst>
              <a:gd name="adj" fmla="val 6667"/>
            </a:avLst>
          </a:prstGeom>
          <a:solidFill>
            <a:srgbClr val="E5DFD2"/>
          </a:solidFill>
          <a:ln/>
        </p:spPr>
      </p:sp>
      <p:sp>
        <p:nvSpPr>
          <p:cNvPr id="13" name="Text 10"/>
          <p:cNvSpPr/>
          <p:nvPr/>
        </p:nvSpPr>
        <p:spPr>
          <a:xfrm>
            <a:off x="6365260" y="577179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3</a:t>
            </a:r>
            <a:endParaRPr lang="en-US" sz="2650" dirty="0"/>
          </a:p>
        </p:txBody>
      </p:sp>
      <p:sp>
        <p:nvSpPr>
          <p:cNvPr id="14" name="Text 11"/>
          <p:cNvSpPr/>
          <p:nvPr/>
        </p:nvSpPr>
        <p:spPr>
          <a:xfrm>
            <a:off x="7017306" y="572928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 Preprocessing</a:t>
            </a:r>
            <a:endParaRPr lang="en-US" sz="2200" dirty="0"/>
          </a:p>
        </p:txBody>
      </p:sp>
      <p:sp>
        <p:nvSpPr>
          <p:cNvPr id="15" name="Text 12"/>
          <p:cNvSpPr/>
          <p:nvPr/>
        </p:nvSpPr>
        <p:spPr>
          <a:xfrm>
            <a:off x="7017306" y="6219706"/>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Conduct thorough data preprocessing, including handling missing values, encoding categorical variables, and scaling features for optimal model performance.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6755"/>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Existing Industry Strategy: A Reactive Approach</a:t>
            </a:r>
            <a:endParaRPr lang="en-US" sz="4450" dirty="0"/>
          </a:p>
        </p:txBody>
      </p:sp>
      <p:sp>
        <p:nvSpPr>
          <p:cNvPr id="4" name="Text 1"/>
          <p:cNvSpPr/>
          <p:nvPr/>
        </p:nvSpPr>
        <p:spPr>
          <a:xfrm>
            <a:off x="793790" y="341447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Most telecom operators employ a reactive approach to churn management, attempting to address the issue after the customer has already left. This often involves providing discounts or promotions to win back lost customers, conducting exit surveys to understand reasons for departure, and increasing advertising efforts to attract new subscribers.</a:t>
            </a:r>
            <a:endParaRPr lang="en-US" sz="1750" dirty="0"/>
          </a:p>
        </p:txBody>
      </p:sp>
      <p:sp>
        <p:nvSpPr>
          <p:cNvPr id="5" name="Text 2"/>
          <p:cNvSpPr/>
          <p:nvPr/>
        </p:nvSpPr>
        <p:spPr>
          <a:xfrm>
            <a:off x="793790" y="5484138"/>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This project aims to shift towards a proactive strategy by predicting churn before it happens, allowing for targeted interventions and improved customer retention.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05984"/>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Leveraging Machine Learning for Churn Prediction</a:t>
            </a:r>
            <a:endParaRPr lang="en-US" sz="4450" dirty="0"/>
          </a:p>
        </p:txBody>
      </p:sp>
      <p:pic>
        <p:nvPicPr>
          <p:cNvPr id="4" name="Image 1" descr="preencoded.png"/>
          <p:cNvPicPr>
            <a:picLocks noChangeAspect="1"/>
          </p:cNvPicPr>
          <p:nvPr/>
        </p:nvPicPr>
        <p:blipFill>
          <a:blip r:embed="rId4"/>
          <a:stretch>
            <a:fillRect/>
          </a:stretch>
        </p:blipFill>
        <p:spPr>
          <a:xfrm>
            <a:off x="793790" y="2963704"/>
            <a:ext cx="566976" cy="566976"/>
          </a:xfrm>
          <a:prstGeom prst="rect">
            <a:avLst/>
          </a:prstGeom>
        </p:spPr>
      </p:pic>
      <p:sp>
        <p:nvSpPr>
          <p:cNvPr id="5" name="Text 1"/>
          <p:cNvSpPr/>
          <p:nvPr/>
        </p:nvSpPr>
        <p:spPr>
          <a:xfrm>
            <a:off x="793790" y="3757493"/>
            <a:ext cx="2291953" cy="290322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Decision Trees, Random Forest, and Gradient Boosting are popular classification models for predicting churn in the telecommunications sector.</a:t>
            </a:r>
            <a:endParaRPr lang="en-US" sz="1750" dirty="0"/>
          </a:p>
        </p:txBody>
      </p:sp>
      <p:pic>
        <p:nvPicPr>
          <p:cNvPr id="6" name="Image 2" descr="preencoded.png"/>
          <p:cNvPicPr>
            <a:picLocks noChangeAspect="1"/>
          </p:cNvPicPr>
          <p:nvPr/>
        </p:nvPicPr>
        <p:blipFill>
          <a:blip r:embed="rId5"/>
          <a:stretch>
            <a:fillRect/>
          </a:stretch>
        </p:blipFill>
        <p:spPr>
          <a:xfrm>
            <a:off x="3425904" y="2963704"/>
            <a:ext cx="566976" cy="566976"/>
          </a:xfrm>
          <a:prstGeom prst="rect">
            <a:avLst/>
          </a:prstGeom>
        </p:spPr>
      </p:pic>
      <p:sp>
        <p:nvSpPr>
          <p:cNvPr id="7" name="Text 2"/>
          <p:cNvSpPr/>
          <p:nvPr/>
        </p:nvSpPr>
        <p:spPr>
          <a:xfrm>
            <a:off x="3425904" y="3757493"/>
            <a:ext cx="2292072" cy="217741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Contract type, monthly charges, tenure, and payment method are significant predictors of churn, according to research.</a:t>
            </a:r>
            <a:endParaRPr lang="en-US" sz="1750" dirty="0"/>
          </a:p>
        </p:txBody>
      </p:sp>
      <p:pic>
        <p:nvPicPr>
          <p:cNvPr id="8" name="Image 3" descr="preencoded.png"/>
          <p:cNvPicPr>
            <a:picLocks noChangeAspect="1"/>
          </p:cNvPicPr>
          <p:nvPr/>
        </p:nvPicPr>
        <p:blipFill>
          <a:blip r:embed="rId6"/>
          <a:stretch>
            <a:fillRect/>
          </a:stretch>
        </p:blipFill>
        <p:spPr>
          <a:xfrm>
            <a:off x="6058138" y="2963704"/>
            <a:ext cx="566976" cy="566976"/>
          </a:xfrm>
          <a:prstGeom prst="rect">
            <a:avLst/>
          </a:prstGeom>
        </p:spPr>
      </p:pic>
      <p:sp>
        <p:nvSpPr>
          <p:cNvPr id="9" name="Text 3"/>
          <p:cNvSpPr/>
          <p:nvPr/>
        </p:nvSpPr>
        <p:spPr>
          <a:xfrm>
            <a:off x="6058138" y="3757493"/>
            <a:ext cx="2291953" cy="3266123"/>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Methods such as SMOTE (Synthetic Minority Over-sampling Technique) are employed to enhance model performance on imbalanced churn datasets.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Project Scope: Application and Technical Aspects</a:t>
            </a:r>
            <a:endParaRPr lang="en-US" sz="4450" dirty="0"/>
          </a:p>
        </p:txBody>
      </p:sp>
      <p:sp>
        <p:nvSpPr>
          <p:cNvPr id="4" name="Shape 1"/>
          <p:cNvSpPr/>
          <p:nvPr/>
        </p:nvSpPr>
        <p:spPr>
          <a:xfrm>
            <a:off x="793790" y="2488883"/>
            <a:ext cx="3664863" cy="3112889"/>
          </a:xfrm>
          <a:prstGeom prst="roundRect">
            <a:avLst>
              <a:gd name="adj" fmla="val 1093"/>
            </a:avLst>
          </a:prstGeom>
          <a:solidFill>
            <a:srgbClr val="E5DFD2"/>
          </a:solidFill>
          <a:ln/>
        </p:spPr>
      </p:sp>
      <p:sp>
        <p:nvSpPr>
          <p:cNvPr id="5" name="Text 2"/>
          <p:cNvSpPr/>
          <p:nvPr/>
        </p:nvSpPr>
        <p:spPr>
          <a:xfrm>
            <a:off x="1020604" y="271569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Telecom Sector</a:t>
            </a:r>
            <a:endParaRPr lang="en-US" sz="2200" dirty="0"/>
          </a:p>
        </p:txBody>
      </p:sp>
      <p:sp>
        <p:nvSpPr>
          <p:cNvPr id="6" name="Text 3"/>
          <p:cNvSpPr/>
          <p:nvPr/>
        </p:nvSpPr>
        <p:spPr>
          <a:xfrm>
            <a:off x="1020604" y="3206115"/>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Assists in identifying vulnerable customers and enhancing customer retention programs through targeted interventions.</a:t>
            </a:r>
            <a:endParaRPr lang="en-US" sz="1750" dirty="0"/>
          </a:p>
        </p:txBody>
      </p:sp>
      <p:sp>
        <p:nvSpPr>
          <p:cNvPr id="7" name="Shape 4"/>
          <p:cNvSpPr/>
          <p:nvPr/>
        </p:nvSpPr>
        <p:spPr>
          <a:xfrm>
            <a:off x="4685467" y="2488883"/>
            <a:ext cx="3664863" cy="3112889"/>
          </a:xfrm>
          <a:prstGeom prst="roundRect">
            <a:avLst>
              <a:gd name="adj" fmla="val 1093"/>
            </a:avLst>
          </a:prstGeom>
          <a:solidFill>
            <a:srgbClr val="E5DFD2"/>
          </a:solidFill>
          <a:ln/>
        </p:spPr>
      </p:sp>
      <p:sp>
        <p:nvSpPr>
          <p:cNvPr id="8" name="Text 5"/>
          <p:cNvSpPr/>
          <p:nvPr/>
        </p:nvSpPr>
        <p:spPr>
          <a:xfrm>
            <a:off x="4912281" y="2715697"/>
            <a:ext cx="3211235" cy="708660"/>
          </a:xfrm>
          <a:prstGeom prst="rect">
            <a:avLst/>
          </a:prstGeom>
          <a:noFill/>
          <a:ln/>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Business Decision-Makers</a:t>
            </a:r>
            <a:endParaRPr lang="en-US" sz="2200" dirty="0"/>
          </a:p>
        </p:txBody>
      </p:sp>
      <p:sp>
        <p:nvSpPr>
          <p:cNvPr id="9" name="Text 6"/>
          <p:cNvSpPr/>
          <p:nvPr/>
        </p:nvSpPr>
        <p:spPr>
          <a:xfrm>
            <a:off x="4912281" y="356044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Supports data-driven decisions for enhanced customer interaction and tailored offers, improving overall customer satisfaction.</a:t>
            </a:r>
            <a:endParaRPr lang="en-US" sz="1750" dirty="0"/>
          </a:p>
        </p:txBody>
      </p:sp>
      <p:sp>
        <p:nvSpPr>
          <p:cNvPr id="10" name="Shape 7"/>
          <p:cNvSpPr/>
          <p:nvPr/>
        </p:nvSpPr>
        <p:spPr>
          <a:xfrm>
            <a:off x="793790" y="5828586"/>
            <a:ext cx="7556421" cy="1669852"/>
          </a:xfrm>
          <a:prstGeom prst="roundRect">
            <a:avLst>
              <a:gd name="adj" fmla="val 2038"/>
            </a:avLst>
          </a:prstGeom>
          <a:solidFill>
            <a:srgbClr val="E5DFD2"/>
          </a:solidFill>
          <a:ln/>
        </p:spPr>
      </p:sp>
      <p:sp>
        <p:nvSpPr>
          <p:cNvPr id="11" name="Text 8"/>
          <p:cNvSpPr/>
          <p:nvPr/>
        </p:nvSpPr>
        <p:spPr>
          <a:xfrm>
            <a:off x="1020604" y="605540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 Science Students</a:t>
            </a:r>
            <a:endParaRPr lang="en-US" sz="2200" dirty="0"/>
          </a:p>
        </p:txBody>
      </p:sp>
      <p:sp>
        <p:nvSpPr>
          <p:cNvPr id="12" name="Text 9"/>
          <p:cNvSpPr/>
          <p:nvPr/>
        </p:nvSpPr>
        <p:spPr>
          <a:xfrm>
            <a:off x="1020604" y="6545818"/>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Provides a real-life case study on using machine learning for business analytics, offering practical experience and insights.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7471" y="728782"/>
            <a:ext cx="7709059" cy="1281113"/>
          </a:xfrm>
          <a:prstGeom prst="rect">
            <a:avLst/>
          </a:prstGeom>
          <a:noFill/>
          <a:ln/>
        </p:spPr>
        <p:txBody>
          <a:bodyPr wrap="square" lIns="0" tIns="0" rIns="0" bIns="0" rtlCol="0" anchor="t"/>
          <a:lstStyle/>
          <a:p>
            <a:pPr marL="0" indent="0">
              <a:lnSpc>
                <a:spcPts val="5000"/>
              </a:lnSpc>
              <a:buNone/>
            </a:pPr>
            <a:r>
              <a:rPr lang="en-US" sz="4000" b="1" dirty="0">
                <a:solidFill>
                  <a:srgbClr val="282824"/>
                </a:solidFill>
                <a:latin typeface="Lato Bold" pitchFamily="34" charset="0"/>
                <a:ea typeface="Lato Bold" pitchFamily="34" charset="-122"/>
                <a:cs typeface="Lato Bold" pitchFamily="34" charset="-120"/>
              </a:rPr>
              <a:t>Technical Scope: Tools and Algorithms</a:t>
            </a:r>
            <a:endParaRPr lang="en-US" sz="4000" dirty="0"/>
          </a:p>
        </p:txBody>
      </p:sp>
      <p:pic>
        <p:nvPicPr>
          <p:cNvPr id="4" name="Image 1" descr="preencoded.png"/>
          <p:cNvPicPr>
            <a:picLocks noChangeAspect="1"/>
          </p:cNvPicPr>
          <p:nvPr/>
        </p:nvPicPr>
        <p:blipFill>
          <a:blip r:embed="rId4"/>
          <a:stretch>
            <a:fillRect/>
          </a:stretch>
        </p:blipFill>
        <p:spPr>
          <a:xfrm>
            <a:off x="717471" y="2317313"/>
            <a:ext cx="1024890" cy="1509117"/>
          </a:xfrm>
          <a:prstGeom prst="rect">
            <a:avLst/>
          </a:prstGeom>
        </p:spPr>
      </p:pic>
      <p:sp>
        <p:nvSpPr>
          <p:cNvPr id="5" name="Text 1"/>
          <p:cNvSpPr/>
          <p:nvPr/>
        </p:nvSpPr>
        <p:spPr>
          <a:xfrm>
            <a:off x="2049780" y="2522220"/>
            <a:ext cx="2562463" cy="320278"/>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Platform</a:t>
            </a:r>
            <a:endParaRPr lang="en-US" sz="2000" dirty="0"/>
          </a:p>
        </p:txBody>
      </p:sp>
      <p:sp>
        <p:nvSpPr>
          <p:cNvPr id="6" name="Text 2"/>
          <p:cNvSpPr/>
          <p:nvPr/>
        </p:nvSpPr>
        <p:spPr>
          <a:xfrm>
            <a:off x="2049780" y="2965490"/>
            <a:ext cx="6376749" cy="656034"/>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Google Colab provides a cloud-based environment for model deployment, eliminating the need for local software installation.</a:t>
            </a:r>
            <a:endParaRPr lang="en-US" sz="1600" dirty="0"/>
          </a:p>
        </p:txBody>
      </p:sp>
      <p:pic>
        <p:nvPicPr>
          <p:cNvPr id="7" name="Image 2" descr="preencoded.png"/>
          <p:cNvPicPr>
            <a:picLocks noChangeAspect="1"/>
          </p:cNvPicPr>
          <p:nvPr/>
        </p:nvPicPr>
        <p:blipFill>
          <a:blip r:embed="rId5"/>
          <a:stretch>
            <a:fillRect/>
          </a:stretch>
        </p:blipFill>
        <p:spPr>
          <a:xfrm>
            <a:off x="717471" y="3826431"/>
            <a:ext cx="1024890" cy="1837134"/>
          </a:xfrm>
          <a:prstGeom prst="rect">
            <a:avLst/>
          </a:prstGeom>
        </p:spPr>
      </p:pic>
      <p:sp>
        <p:nvSpPr>
          <p:cNvPr id="8" name="Text 3"/>
          <p:cNvSpPr/>
          <p:nvPr/>
        </p:nvSpPr>
        <p:spPr>
          <a:xfrm>
            <a:off x="2049780" y="4031337"/>
            <a:ext cx="2562463" cy="320278"/>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Algorithms</a:t>
            </a:r>
            <a:endParaRPr lang="en-US" sz="2000" dirty="0"/>
          </a:p>
        </p:txBody>
      </p:sp>
      <p:sp>
        <p:nvSpPr>
          <p:cNvPr id="9" name="Text 4"/>
          <p:cNvSpPr/>
          <p:nvPr/>
        </p:nvSpPr>
        <p:spPr>
          <a:xfrm>
            <a:off x="2049780" y="4474607"/>
            <a:ext cx="6376749" cy="984052"/>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Random Forest enhances prediction accuracy through ensemble learning, while XGBoost excels at structured data with gradient boosting.</a:t>
            </a:r>
            <a:endParaRPr lang="en-US" sz="1600" dirty="0"/>
          </a:p>
        </p:txBody>
      </p:sp>
      <p:pic>
        <p:nvPicPr>
          <p:cNvPr id="10" name="Image 3" descr="preencoded.png"/>
          <p:cNvPicPr>
            <a:picLocks noChangeAspect="1"/>
          </p:cNvPicPr>
          <p:nvPr/>
        </p:nvPicPr>
        <p:blipFill>
          <a:blip r:embed="rId6"/>
          <a:stretch>
            <a:fillRect/>
          </a:stretch>
        </p:blipFill>
        <p:spPr>
          <a:xfrm>
            <a:off x="717471" y="5663565"/>
            <a:ext cx="1024890" cy="1837134"/>
          </a:xfrm>
          <a:prstGeom prst="rect">
            <a:avLst/>
          </a:prstGeom>
        </p:spPr>
      </p:pic>
      <p:sp>
        <p:nvSpPr>
          <p:cNvPr id="11" name="Text 5"/>
          <p:cNvSpPr/>
          <p:nvPr/>
        </p:nvSpPr>
        <p:spPr>
          <a:xfrm>
            <a:off x="2049780" y="5868472"/>
            <a:ext cx="2562463" cy="320278"/>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Data Processing</a:t>
            </a:r>
            <a:endParaRPr lang="en-US" sz="2000" dirty="0"/>
          </a:p>
        </p:txBody>
      </p:sp>
      <p:sp>
        <p:nvSpPr>
          <p:cNvPr id="12" name="Text 6"/>
          <p:cNvSpPr/>
          <p:nvPr/>
        </p:nvSpPr>
        <p:spPr>
          <a:xfrm>
            <a:off x="2049780" y="6311741"/>
            <a:ext cx="6376749" cy="984052"/>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Data processing steps include imputing missing values, encoding categorical variables, and scaling numerical features for improved model performance.</a:t>
            </a:r>
            <a:endParaRPr lang="en-US" sz="16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30</TotalTime>
  <Words>916</Words>
  <Application>Microsoft Office PowerPoint</Application>
  <PresentationFormat>Custom</PresentationFormat>
  <Paragraphs>84</Paragraphs>
  <Slides>15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Lato</vt:lpstr>
      <vt:lpstr>Lato Bold</vt:lpstr>
      <vt:lpstr>Garamond</vt:lpstr>
      <vt:lpstr>Century Gothic</vt:lpstr>
      <vt:lpstr>Savon</vt:lpstr>
      <vt:lpstr>CHURN PREDICTION</vt:lpstr>
      <vt:lpstr>AYUSH UPADHYAY ANIKET DAS CHIRAG SHARMA TUSHAR NARULA RAJARSHI DAS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CONFUSION MATRIX</vt:lpstr>
      <vt:lpstr>WA_Fn-UseC_-Telco-Customer-Churn.xlsx</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ayush 1526</cp:lastModifiedBy>
  <cp:revision>3</cp:revision>
  <dcterms:created xsi:type="dcterms:W3CDTF">2025-03-09T15:14:43Z</dcterms:created>
  <dcterms:modified xsi:type="dcterms:W3CDTF">2025-03-10T16:22:29Z</dcterms:modified>
</cp:coreProperties>
</file>